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92" r:id="rId4"/>
    <p:sldId id="274" r:id="rId5"/>
    <p:sldId id="266" r:id="rId6"/>
    <p:sldId id="284" r:id="rId7"/>
    <p:sldId id="285" r:id="rId8"/>
    <p:sldId id="298" r:id="rId9"/>
    <p:sldId id="293" r:id="rId10"/>
    <p:sldId id="304" r:id="rId11"/>
    <p:sldId id="303" r:id="rId12"/>
    <p:sldId id="305" r:id="rId13"/>
    <p:sldId id="268" r:id="rId14"/>
    <p:sldId id="275" r:id="rId15"/>
    <p:sldId id="302" r:id="rId16"/>
    <p:sldId id="281" r:id="rId17"/>
    <p:sldId id="269" r:id="rId18"/>
    <p:sldId id="277" r:id="rId19"/>
    <p:sldId id="270" r:id="rId20"/>
    <p:sldId id="280" r:id="rId21"/>
    <p:sldId id="299" r:id="rId22"/>
    <p:sldId id="278" r:id="rId23"/>
    <p:sldId id="286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B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39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E6DE3-0741-5745-B79F-4D03079D1140}" type="datetimeFigureOut">
              <a:rPr lang="en-US" smtClean="0"/>
              <a:pPr/>
              <a:t>7/20/2016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CB72-5870-784A-A53D-00A94EF790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3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161" y="0"/>
            <a:ext cx="9204161" cy="69977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0161" y="0"/>
            <a:ext cx="9143998" cy="3705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Could This be The Terminal Generation?</a:t>
            </a:r>
            <a:endParaRPr lang="en-US" sz="7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0867" y="25529"/>
            <a:ext cx="4251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BDS Movement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138785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UC Davis: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Jew</a:t>
            </a:r>
            <a:r>
              <a:rPr lang="en-US" sz="2800" dirty="0">
                <a:solidFill>
                  <a:srgbClr val="FFFFFF"/>
                </a:solidFill>
              </a:rPr>
              <a:t>-hating thugs painted swastikas on a Jewish fraternity house. Jewish students on campus have also been harangued by Muslims screaming “</a:t>
            </a:r>
            <a:r>
              <a:rPr lang="en-US" sz="2800" dirty="0" err="1">
                <a:solidFill>
                  <a:srgbClr val="FFFFFF"/>
                </a:solidFill>
              </a:rPr>
              <a:t>Allahu</a:t>
            </a:r>
            <a:r>
              <a:rPr lang="en-US" sz="2800" dirty="0">
                <a:solidFill>
                  <a:srgbClr val="FFFFFF"/>
                </a:solidFill>
              </a:rPr>
              <a:t> Akbar,” the war cry of jihad</a:t>
            </a:r>
            <a:r>
              <a:rPr lang="en-US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4003693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3CB2F"/>
                </a:solidFill>
              </a:rPr>
              <a:t>VP Biden tells Jews they are only safe in Israel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46334" y="5089578"/>
            <a:ext cx="7397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Bibi</a:t>
            </a:r>
            <a:r>
              <a:rPr lang="en-US" sz="2800" dirty="0" smtClean="0">
                <a:solidFill>
                  <a:srgbClr val="FFFFFF"/>
                </a:solidFill>
              </a:rPr>
              <a:t> tells French Jews it is time to come home!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80286" y="6101494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3CB2F"/>
                </a:solidFill>
              </a:rPr>
              <a:t>More Jews in Israel than America</a:t>
            </a:r>
            <a:endParaRPr lang="en-US" sz="2800" dirty="0">
              <a:solidFill>
                <a:srgbClr val="F3CB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03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7328" y="89196"/>
            <a:ext cx="6815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F3CB2F"/>
                </a:solidFill>
              </a:rPr>
              <a:t>UN adopts 20 resolutions against Israel, 3 on rest of the </a:t>
            </a:r>
            <a:r>
              <a:rPr lang="en-US" sz="4800" dirty="0" smtClean="0">
                <a:solidFill>
                  <a:srgbClr val="F3CB2F"/>
                </a:solidFill>
              </a:rPr>
              <a:t>world!</a:t>
            </a:r>
            <a:endParaRPr lang="en-US" sz="4800" dirty="0">
              <a:solidFill>
                <a:srgbClr val="F3CB2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118" y="4282320"/>
            <a:ext cx="9002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2015</a:t>
            </a:r>
            <a:r>
              <a:rPr lang="en-US" sz="4800" dirty="0">
                <a:solidFill>
                  <a:schemeClr val="bg1"/>
                </a:solidFill>
              </a:rPr>
              <a:t>-2016 UNGA </a:t>
            </a:r>
            <a:r>
              <a:rPr lang="en-US" sz="4800" dirty="0" smtClean="0">
                <a:solidFill>
                  <a:schemeClr val="bg1"/>
                </a:solidFill>
              </a:rPr>
              <a:t>Resolutions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(70th Session)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Condemning Countries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9439" y="2646174"/>
            <a:ext cx="513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3CB2F"/>
                </a:solidFill>
              </a:rPr>
              <a:t>Syria/Iran/N. Korea</a:t>
            </a:r>
            <a:endParaRPr lang="en-US" sz="4800" dirty="0">
              <a:solidFill>
                <a:srgbClr val="F3CB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6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798" y="274637"/>
            <a:ext cx="5935001" cy="2459741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3CB2F"/>
                </a:solidFill>
              </a:rPr>
              <a:t>What’s Driving this Hatred of Jews?</a:t>
            </a:r>
            <a:endParaRPr lang="en-US" sz="4800" dirty="0">
              <a:solidFill>
                <a:srgbClr val="F3CB2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9129" y="2963714"/>
            <a:ext cx="6438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Replacement Theology</a:t>
            </a:r>
            <a:r>
              <a:rPr lang="en-US" sz="4800" dirty="0" smtClean="0">
                <a:solidFill>
                  <a:schemeClr val="bg1"/>
                </a:solidFill>
              </a:rPr>
              <a:t>!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59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8448" y="2951534"/>
            <a:ext cx="78298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 Explosion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357" y="163286"/>
            <a:ext cx="399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 2: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umbnail.asp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3961" y="0"/>
            <a:ext cx="5390040" cy="553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2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93" y="0"/>
            <a:ext cx="4445061" cy="3810000"/>
          </a:xfrm>
          <a:prstGeom prst="rect">
            <a:avLst/>
          </a:prstGeom>
        </p:spPr>
      </p:pic>
      <p:pic>
        <p:nvPicPr>
          <p:cNvPr id="5" name="Picture 4" descr="IMG_12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93" y="3810000"/>
            <a:ext cx="4568539" cy="3048000"/>
          </a:xfrm>
          <a:prstGeom prst="rect">
            <a:avLst/>
          </a:prstGeom>
        </p:spPr>
      </p:pic>
      <p:pic>
        <p:nvPicPr>
          <p:cNvPr id="6" name="Picture 4" descr="bio chip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2854" y="1"/>
            <a:ext cx="4681146" cy="350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15399" y="3524760"/>
            <a:ext cx="2628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Biometrics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7885" y="4761806"/>
            <a:ext cx="3457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prstClr val="white"/>
                </a:solidFill>
              </a:rPr>
              <a:t>Near Field Communication</a:t>
            </a:r>
            <a:endParaRPr lang="en-US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8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6" descr="Tatoo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1819" y="1156718"/>
            <a:ext cx="6219817" cy="52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977" y="1823357"/>
            <a:ext cx="52420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Terrorism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4357" y="163286"/>
            <a:ext cx="399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 3: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64" y="3393017"/>
            <a:ext cx="5785835" cy="3408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" y="0"/>
            <a:ext cx="3170599" cy="5433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714" y="0"/>
            <a:ext cx="5062698" cy="3594100"/>
          </a:xfrm>
          <a:prstGeom prst="rect">
            <a:avLst/>
          </a:prstGeom>
        </p:spPr>
      </p:pic>
      <p:pic>
        <p:nvPicPr>
          <p:cNvPr id="2" name="Picture 1" descr="getP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158" y="3594100"/>
            <a:ext cx="4418682" cy="2971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5096" y="1941286"/>
            <a:ext cx="4415108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Death of</a:t>
            </a:r>
          </a:p>
          <a:p>
            <a:pPr algn="ctr">
              <a:buNone/>
            </a:pPr>
            <a:r>
              <a:rPr 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</a:t>
            </a: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04595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4357" y="163286"/>
            <a:ext cx="399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 4: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880" y="-1"/>
            <a:ext cx="5722263" cy="674007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8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FACTUAL EVIDENCE WE DARE NOT IGNORE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226549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 is Imploding:</a:t>
            </a:r>
            <a:endParaRPr lang="en-US" sz="6000" b="1" dirty="0">
              <a:solidFill>
                <a:srgbClr val="F3CB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4073" y="1941286"/>
            <a:ext cx="5134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*Greed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1973" y="3084286"/>
            <a:ext cx="35037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*Abortion</a:t>
            </a:r>
            <a:endParaRPr lang="en-US" sz="6000" b="1" dirty="0">
              <a:solidFill>
                <a:srgbClr val="F3CB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4073" y="4227286"/>
            <a:ext cx="4236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*Perversion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71530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*Spiritual/Political Apathy</a:t>
            </a:r>
            <a:endParaRPr lang="en-US" sz="6000" b="1" dirty="0">
              <a:solidFill>
                <a:srgbClr val="F3CB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482" y="830997"/>
            <a:ext cx="3710214" cy="3169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5357" y="0"/>
            <a:ext cx="655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The New Face of America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3000"/>
            <a:ext cx="4902200" cy="275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82" y="4000500"/>
            <a:ext cx="4143687" cy="2322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0996"/>
            <a:ext cx="2422072" cy="1508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6778" y="1030567"/>
            <a:ext cx="2171700" cy="1654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6" y="2266097"/>
            <a:ext cx="2910742" cy="192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387"/>
            <a:ext cx="3456214" cy="4331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6714" y="0"/>
            <a:ext cx="2268713" cy="4154983"/>
          </a:xfrm>
          <a:prstGeom prst="rect">
            <a:avLst/>
          </a:prstGeom>
          <a:noFill/>
          <a:ln>
            <a:solidFill>
              <a:srgbClr val="F3CB2F">
                <a:alpha val="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But the Spirit explicitly says that in later times some will fall away from the faith, paying attention to deceitful spirits and doctrines of demons. </a:t>
            </a:r>
          </a:p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1 Tim 4:1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517571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For the time will come when they will not endure sound doctrine; but wanting to have their ears tickled, they will accumulate for themselves teachers in accordance to their own desires; and will turn away their ears from the truth, and will turn aside to myths. 2 Tim 4:3-4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2" name="Picture 1" descr="IMG_02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426" y="14386"/>
            <a:ext cx="3010281" cy="4331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175000"/>
            <a:ext cx="50754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 a free copy</a:t>
            </a:r>
          </a:p>
          <a:p>
            <a:pPr algn="ctr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garyfrazier.com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m Tipping Point Cover graphi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412" y="175763"/>
            <a:ext cx="3932552" cy="5860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3048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www.garyfrazier.com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9906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Click the “Blog” tab for Gary’s blogs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get-attachment-2.aspx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4652" y="2743200"/>
            <a:ext cx="311567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3736364"/>
            <a:ext cx="28646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us on FACEBOOK</a:t>
            </a:r>
            <a:endParaRPr lang="en-US" sz="4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5955" y="3451830"/>
            <a:ext cx="336804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on TWITTER</a:t>
            </a:r>
          </a:p>
          <a:p>
            <a:pPr algn="ctr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@garyfrazier7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44357" y="1588849"/>
            <a:ext cx="41087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Israel’s Rebirth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IMG_07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0357" cy="3736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8880" y="4635837"/>
            <a:ext cx="5962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promised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it!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269" y="5651500"/>
            <a:ext cx="7058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Prophets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predicted</a:t>
            </a:r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it!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4357" y="163286"/>
            <a:ext cx="3991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 1: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806" y="671286"/>
            <a:ext cx="6614560" cy="4399643"/>
          </a:xfrm>
        </p:spPr>
        <p:txBody>
          <a:bodyPr>
            <a:noAutofit/>
          </a:bodyPr>
          <a:lstStyle/>
          <a:p>
            <a:r>
              <a:rPr lang="en-US" sz="109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24:32-35</a:t>
            </a:r>
            <a:endParaRPr lang="en-US" sz="10900" b="1" dirty="0">
              <a:solidFill>
                <a:srgbClr val="F3CB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3929" y="4889500"/>
            <a:ext cx="16419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NAS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59805" y="0"/>
            <a:ext cx="8184193" cy="65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32 “Now learn the parable from the fig tree: when its branch has already become tender and puts forth its leaves, you know that summer is near; 33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 even so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, you too, when you see all these things,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recognize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that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He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is near, right at the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door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 34 Truly I say to you, </a:t>
            </a:r>
            <a:r>
              <a:rPr lang="en-US" sz="3800" b="1" u="sng" dirty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this</a:t>
            </a:r>
            <a:r>
              <a:rPr lang="en-US" sz="3800" b="1" u="sng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generation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will not pass away until all these things take place. 35  Heaven and earth will pass away, but My 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words shall </a:t>
            </a: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not pass away</a:t>
            </a:r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.”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6522" y="0"/>
            <a:ext cx="6397478" cy="5909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found Israel like grapes in the wilderness; I saw your forefathers as the earliest fruit on the </a:t>
            </a:r>
            <a:r>
              <a:rPr lang="en-US" sz="54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 tree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its first season. Hosea 9:10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5120" y="0"/>
            <a:ext cx="6308880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made my vine a waste And my </a:t>
            </a:r>
            <a:r>
              <a:rPr lang="en-US" sz="5400" b="1" dirty="0" smtClean="0">
                <a:solidFill>
                  <a:srgbClr val="F3CB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 tree 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splinters. It has stripped them bare and cast them away; Their branches have become white. </a:t>
            </a:r>
          </a:p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Joel 1:7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929" y="120424"/>
            <a:ext cx="6232071" cy="2855005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3CB2F"/>
                </a:solidFill>
              </a:rPr>
              <a:t>How Long is a Generation?</a:t>
            </a:r>
            <a:endParaRPr lang="en-US" sz="6600" b="1" dirty="0">
              <a:solidFill>
                <a:srgbClr val="F3CB2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8642" y="2639786"/>
            <a:ext cx="40095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sz="6600" dirty="0" smtClean="0">
                <a:solidFill>
                  <a:schemeClr val="bg1"/>
                </a:solidFill>
              </a:rPr>
              <a:t>40 years?</a:t>
            </a:r>
          </a:p>
          <a:p>
            <a:pPr>
              <a:buFontTx/>
              <a:buChar char="•"/>
            </a:pPr>
            <a:r>
              <a:rPr lang="en-US" sz="6600" dirty="0" smtClean="0">
                <a:solidFill>
                  <a:schemeClr val="bg1"/>
                </a:solidFill>
              </a:rPr>
              <a:t>70 years?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763444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FF"/>
                </a:solidFill>
              </a:rPr>
              <a:t>Genesis 15:13,16: </a:t>
            </a:r>
          </a:p>
          <a:p>
            <a:pPr algn="ctr"/>
            <a:r>
              <a:rPr lang="en-US" sz="6000" dirty="0" smtClean="0">
                <a:solidFill>
                  <a:srgbClr val="FFFFFF"/>
                </a:solidFill>
              </a:rPr>
              <a:t>100 years</a:t>
            </a:r>
            <a:endParaRPr lang="en-US" sz="6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362857"/>
            <a:ext cx="660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3CB2F"/>
                </a:solidFill>
              </a:rPr>
              <a:t>The whole world should be turning against Israel!</a:t>
            </a:r>
            <a:endParaRPr lang="en-US" sz="6600" b="1" dirty="0">
              <a:solidFill>
                <a:srgbClr val="F3CB2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810000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 smtClean="0">
                <a:solidFill>
                  <a:schemeClr val="bg1"/>
                </a:solidFill>
              </a:rPr>
              <a:t>2 </a:t>
            </a:r>
            <a:r>
              <a:rPr lang="en-US" sz="2800" dirty="0" smtClean="0">
                <a:solidFill>
                  <a:schemeClr val="bg1"/>
                </a:solidFill>
              </a:rPr>
              <a:t>“Behold, I am going to make Jerusalem a cup that causes reeling to all the peoples around; and when the siege is against Jerusalem, it will also be against Judah. </a:t>
            </a:r>
            <a:r>
              <a:rPr lang="en-US" sz="2800" baseline="30000" dirty="0" smtClean="0">
                <a:solidFill>
                  <a:schemeClr val="bg1"/>
                </a:solidFill>
              </a:rPr>
              <a:t>3 </a:t>
            </a:r>
            <a:r>
              <a:rPr lang="en-US" sz="2800" dirty="0" smtClean="0">
                <a:solidFill>
                  <a:schemeClr val="bg1"/>
                </a:solidFill>
              </a:rPr>
              <a:t>It will come about in that day that I will make Jerusalem a heavy stone for all the peoples; all who lift it will be severely injured. And all the nations of the earth will be gathered against it.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Zech 12:2-4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363</Words>
  <Application>Microsoft Office PowerPoint</Application>
  <PresentationFormat>On-screen Show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MATTHEW 24:32-35</vt:lpstr>
      <vt:lpstr>Slide 5</vt:lpstr>
      <vt:lpstr>Slide 6</vt:lpstr>
      <vt:lpstr>Slide 7</vt:lpstr>
      <vt:lpstr>How Long is a Generation?</vt:lpstr>
      <vt:lpstr>Slide 9</vt:lpstr>
      <vt:lpstr>Slide 10</vt:lpstr>
      <vt:lpstr>Slide 11</vt:lpstr>
      <vt:lpstr>What’s Driving this Hatred of Jews?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America is Imploding: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 IS IT?</dc:title>
  <dc:creator>GARY FRAZIER</dc:creator>
  <cp:lastModifiedBy>RePack by Diakov</cp:lastModifiedBy>
  <cp:revision>92</cp:revision>
  <dcterms:created xsi:type="dcterms:W3CDTF">2016-07-08T13:54:57Z</dcterms:created>
  <dcterms:modified xsi:type="dcterms:W3CDTF">2016-07-20T13:59:43Z</dcterms:modified>
</cp:coreProperties>
</file>